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71" r:id="rId3"/>
    <p:sldId id="284" r:id="rId4"/>
    <p:sldId id="285" r:id="rId5"/>
    <p:sldId id="259" r:id="rId6"/>
    <p:sldId id="260" r:id="rId7"/>
    <p:sldId id="261" r:id="rId8"/>
    <p:sldId id="262" r:id="rId9"/>
    <p:sldId id="263" r:id="rId10"/>
    <p:sldId id="264" r:id="rId11"/>
    <p:sldId id="270" r:id="rId12"/>
    <p:sldId id="265" r:id="rId13"/>
    <p:sldId id="266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57"/>
    <p:restoredTop sz="93713"/>
  </p:normalViewPr>
  <p:slideViewPr>
    <p:cSldViewPr snapToGrid="0" snapToObjects="1">
      <p:cViewPr>
        <p:scale>
          <a:sx n="125" d="100"/>
          <a:sy n="125" d="100"/>
        </p:scale>
        <p:origin x="28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3D3509-4161-DA41-AF83-18C5B75AC6A8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6FFDA-BEF5-B74C-B2D2-6BA6E63A1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85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5DD31-507D-8847-B3C1-C26C2BB280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482183-3970-C348-895D-DCED865D4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84CEB-0004-FC4B-AE5E-86F79A2EE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8DD04-46E9-F347-9FB0-56DE7F9AD19C}" type="datetime1">
              <a:rPr lang="en-ID" smtClean="0"/>
              <a:t>08/12/2021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A0D85-BE04-F64A-BDF1-27FD84B2E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41B34-080C-FE4E-A827-6D6085A54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CB40-341C-384B-87E5-9C1EB030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54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F0E42-0C3F-E344-AABC-413B68E68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A18138-C9A8-A143-BD1A-BEEB307FE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D0D80-D310-E84A-BB9C-38E6A3901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6D98-093C-0044-8A73-2A96E2B51C59}" type="datetime1">
              <a:rPr lang="en-ID" smtClean="0"/>
              <a:t>08/12/2021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A601B-E4BB-674A-8B2D-061E46E73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9BEEF-D726-4446-A95D-43480A9A1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CB40-341C-384B-87E5-9C1EB030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09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B22111-90F0-FB41-9B59-A871BD2C84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1A032-44A6-8442-88C9-50CFA25BF7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F0BDA-B5A7-A04C-88A8-A2265BD1E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FD86-E4DD-F24F-A62C-9D4D7F6429C7}" type="datetime1">
              <a:rPr lang="en-ID" smtClean="0"/>
              <a:t>08/12/2021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C2BF5-16E5-BA4D-A70B-11D86F941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36C14-3345-1940-84CB-8DCC1256A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CB40-341C-384B-87E5-9C1EB030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98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C5E60-80B7-9449-83C7-D114D07D7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A3407-3B55-5843-A8F8-770B04076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C8DCA-DC75-B244-A3AF-4402CBCA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D832C-2290-E540-ABE3-C4046A50F64A}" type="datetime1">
              <a:rPr lang="en-ID" smtClean="0"/>
              <a:t>08/12/2021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9F570-AA6C-A741-98C8-3F7538329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146E2-FEDE-AA4A-A64B-E6AA002D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CB40-341C-384B-87E5-9C1EB030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31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938B3-131C-C345-8450-6B88E7A7C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9F8495-2DEC-8F45-B988-083BBA49D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99DBB-963D-D547-A32C-3B149FE69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6CA8D-AFBA-5F41-849B-FDC427280508}" type="datetime1">
              <a:rPr lang="en-ID" smtClean="0"/>
              <a:t>08/12/2021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E810B-1315-A048-AA62-4C11A1A42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794C4-E6B1-8D48-B6E2-7E85A0FE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CB40-341C-384B-87E5-9C1EB030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79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0AE33-7249-B34C-B14B-1580EB93C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98097-5627-924D-8DDB-14D1E678A4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DA70A6-2056-4949-9D2F-FB5A2CF0E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4B369-1C10-9B4C-92B3-B74DF5481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FF9-123B-7E41-9F4B-01343CBE1039}" type="datetime1">
              <a:rPr lang="en-ID" smtClean="0"/>
              <a:t>08/12/2021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299E1E-F51D-C643-9750-64367B798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7AC07-BE3F-F14B-ACE0-C61EC5C26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CB40-341C-384B-87E5-9C1EB030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64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D5BE5-2194-E749-9D52-D9D60A198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FB964-DDD3-6540-8B46-3E7537AAE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B10043-123B-5240-A694-CF710AFEE9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D75CE-410E-5942-9269-B4C578341A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D16C17-D252-EA4A-80CD-5768B5B031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44112E-3334-0145-937A-844A7FBE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5702-C740-9E43-8548-E00F3F975B2D}" type="datetime1">
              <a:rPr lang="en-ID" smtClean="0"/>
              <a:t>08/12/2021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038A97-A2B3-964F-9995-749E3EB91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4E1441-F244-9846-A83E-9A1166ED6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CB40-341C-384B-87E5-9C1EB030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9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DAFB3-508E-F14B-ADB3-75CB1E1D4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CD68B3-8946-5742-922C-066263DDF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D09F-C639-BE4D-8285-3E8B5D1C7B8A}" type="datetime1">
              <a:rPr lang="en-ID" smtClean="0"/>
              <a:t>08/12/2021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694409-753B-5442-B46A-2F82CCEB5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44426B-E5AB-804E-8243-8A108CE70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CB40-341C-384B-87E5-9C1EB030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08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A9A2BD-3A73-E74E-86B6-4ED9F141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8B2A-5173-1446-A824-EF5E542624B3}" type="datetime1">
              <a:rPr lang="en-ID" smtClean="0"/>
              <a:t>08/12/2021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C9C982-AEB2-C245-9356-791157CA7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9802D-2490-6C43-90C7-6CEC5CC02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CB40-341C-384B-87E5-9C1EB030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64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9A925-B7B7-1049-9C63-398B01A1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16F4E-EF50-ED42-8C81-651BD1A80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2BEA04-7A64-2B4D-A49C-7BD8E48D03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C817E4-BA86-7443-A432-48FF8FD5E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3562-0ABE-0746-AAEF-4F01685290CE}" type="datetime1">
              <a:rPr lang="en-ID" smtClean="0"/>
              <a:t>08/12/2021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9040E-3FA0-2C40-854E-516F0F592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E1F89-4628-7D45-A4B1-2E8183528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CB40-341C-384B-87E5-9C1EB030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545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330CF-F5F1-F043-9E66-98F79DA3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27AA9A-400B-514E-811F-8952922695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9078E6-80D3-264A-BBB2-C56396450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81029-6D3A-1246-B6DA-9BA9F8755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CB17-A18E-DB40-A697-6894B1F47DC1}" type="datetime1">
              <a:rPr lang="en-ID" smtClean="0"/>
              <a:t>08/12/2021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FD8D90-1826-3E46-82D6-89378A694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0C333-96F2-1E40-8F2B-3118C1215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CB40-341C-384B-87E5-9C1EB030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22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77E88C-9066-A847-BB2F-F4FC01896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DDC11-708C-9A46-A7B8-6662CB458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AB3F5-5361-2D4F-AAFB-8EE79FCA48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D2084-EE6C-344C-8E6B-BD5F19FB7F20}" type="datetime1">
              <a:rPr lang="en-ID" smtClean="0"/>
              <a:t>08/12/2021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9657B-21C8-1E45-92F1-D8C6B263F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39147-A491-D74F-B6FC-3E988A4AD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8CB40-341C-384B-87E5-9C1EB030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73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DB7BB-F956-224B-83D2-7D643CAE4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23281"/>
            <a:ext cx="9144000" cy="986682"/>
          </a:xfrm>
          <a:ln>
            <a:solidFill>
              <a:srgbClr val="00B0F0"/>
            </a:solidFill>
          </a:ln>
        </p:spPr>
        <p:txBody>
          <a:bodyPr/>
          <a:lstStyle/>
          <a:p>
            <a:r>
              <a:rPr lang="en-US" dirty="0"/>
              <a:t> World Lung Day Report 2021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05CE3-6EA8-4C46-A57E-816F36A869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Indonesian Respiratory Society </a:t>
            </a:r>
          </a:p>
        </p:txBody>
      </p:sp>
    </p:spTree>
    <p:extLst>
      <p:ext uri="{BB962C8B-B14F-4D97-AF65-F5344CB8AC3E}">
        <p14:creationId xmlns:p14="http://schemas.microsoft.com/office/powerpoint/2010/main" val="3062936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DA405-3CA5-6B4F-9D71-8A519955A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42" y="132650"/>
            <a:ext cx="1069253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Indonesian Respiratory Society: Banten Region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6A6648-A18C-094D-B1EE-6E3E92830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3859" y="1195634"/>
            <a:ext cx="3904281" cy="552971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F3B43D-946A-AC43-B29C-C7A7B6F3A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CB40-341C-384B-87E5-9C1EB030F2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13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9DF71-5C4E-B041-BC65-FC11B74D6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77" y="365125"/>
            <a:ext cx="11023923" cy="1325563"/>
          </a:xfrm>
        </p:spPr>
        <p:txBody>
          <a:bodyPr/>
          <a:lstStyle/>
          <a:p>
            <a:pPr algn="ctr"/>
            <a:r>
              <a:rPr lang="en-US" dirty="0"/>
              <a:t>Indonesian Respiratory Society: East Java Region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71D0F7-93C8-F14B-9E79-7B7C6DAD7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3255" y="1690688"/>
            <a:ext cx="4355591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DD593D-E82E-E44B-9B07-459D48827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224" y="1690688"/>
            <a:ext cx="4351338" cy="43513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647F98-902B-7E48-AC98-C98545D0B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CB40-341C-384B-87E5-9C1EB030F2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99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D8BB1-0319-7746-934E-0E184EDA6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82" y="104172"/>
            <a:ext cx="11375487" cy="1325563"/>
          </a:xfrm>
        </p:spPr>
        <p:txBody>
          <a:bodyPr/>
          <a:lstStyle/>
          <a:p>
            <a:pPr algn="ctr"/>
            <a:r>
              <a:rPr lang="en-US" dirty="0"/>
              <a:t>Indonesian Respiratory Society: Jakarta Region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AFE80E-D27A-5748-8A28-BA958C06E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871" y="1616059"/>
            <a:ext cx="3367232" cy="4723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8CE5D5-E0B7-0C45-B786-8FA59672D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099" y="1616060"/>
            <a:ext cx="4723350" cy="4723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3DBABD-FDB3-AF4E-8433-376D5354B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1947" y="1284466"/>
            <a:ext cx="3542276" cy="502394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D969F9-9C8B-BB42-921C-F5C3A847E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CB40-341C-384B-87E5-9C1EB030F2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32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2C344-519B-EA47-8075-E6633D98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65" y="89514"/>
            <a:ext cx="11719871" cy="1325563"/>
          </a:xfrm>
        </p:spPr>
        <p:txBody>
          <a:bodyPr/>
          <a:lstStyle/>
          <a:p>
            <a:pPr algn="ctr"/>
            <a:r>
              <a:rPr lang="en-US" dirty="0"/>
              <a:t>Indonesian Respiratory Society: Lampung Region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85D6B1-62B8-644A-9DC1-706C78B76A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3019" y="1615850"/>
            <a:ext cx="3459003" cy="4894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015E1C-1C0D-4149-90CA-C13BA042E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65" y="1228252"/>
            <a:ext cx="3760654" cy="53042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26C63A-EF53-C140-9951-6EF23954C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7149" y="2539866"/>
            <a:ext cx="4803005" cy="386491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89C6A0-8A36-F54B-83CE-F3404E334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CB40-341C-384B-87E5-9C1EB030F2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34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CC901-5204-1043-BDF9-EE618B201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99" y="65813"/>
            <a:ext cx="11838486" cy="1325563"/>
          </a:xfrm>
        </p:spPr>
        <p:txBody>
          <a:bodyPr/>
          <a:lstStyle/>
          <a:p>
            <a:pPr algn="ctr"/>
            <a:r>
              <a:rPr lang="en-US" dirty="0"/>
              <a:t>Indonesian Respiratory Society: Lampung Region (2)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C00465-168D-6646-91CF-D12F1FA43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199" y="1391375"/>
            <a:ext cx="5831990" cy="4373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DBA925-700E-9145-93CE-F947D54A2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750" y="2409619"/>
            <a:ext cx="5965775" cy="335574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F20B27-B6A0-8C47-B3E2-2BE74E4E9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CB40-341C-384B-87E5-9C1EB030F2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13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D6CC7-8D52-E348-84F1-6BC025FF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178" y="365125"/>
            <a:ext cx="11099046" cy="1370685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Indonesian Respiratory Society: Kalimantan Region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B7CEFA-1A82-7D4B-B730-8F3D73B9A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147" y="1927110"/>
            <a:ext cx="5486554" cy="41149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A8FA12-1292-F544-9B6A-9B7F990FA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670" y="1927110"/>
            <a:ext cx="5486554" cy="411491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B6E052-9ABA-AE49-9ED4-F6327AC64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CB40-341C-384B-87E5-9C1EB030F2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95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84FB7-D748-FB46-8285-80F57661B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827" y="266218"/>
            <a:ext cx="11837630" cy="1325563"/>
          </a:xfrm>
        </p:spPr>
        <p:txBody>
          <a:bodyPr/>
          <a:lstStyle/>
          <a:p>
            <a:pPr algn="ctr"/>
            <a:r>
              <a:rPr lang="en-US" dirty="0"/>
              <a:t>Indonesian Respiratory Society: Lombok Region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273077-46E7-D445-8AA2-89434F9F5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18961"/>
            <a:ext cx="3894027" cy="3873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D44F0C-B0B5-DA46-B446-9CDEE2CAAC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9" t="28882" r="8389"/>
          <a:stretch/>
        </p:blipFill>
        <p:spPr>
          <a:xfrm>
            <a:off x="7646112" y="2770549"/>
            <a:ext cx="4370345" cy="30221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E2CEEC-6567-724D-B3B4-ACA8C2BD21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11" t="21556" r="16762"/>
          <a:stretch/>
        </p:blipFill>
        <p:spPr>
          <a:xfrm>
            <a:off x="3894027" y="2770550"/>
            <a:ext cx="3752085" cy="302218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A16642-E6AD-AB46-AF3C-C414F8711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CB40-341C-384B-87E5-9C1EB030F2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78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210F1-EBD9-264E-8CA9-90A19F38A45C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00B0F0"/>
            </a:solidFill>
          </a:ln>
        </p:spPr>
        <p:txBody>
          <a:bodyPr/>
          <a:lstStyle/>
          <a:p>
            <a:r>
              <a:rPr lang="en-US" dirty="0"/>
              <a:t>World Lung Day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2BDA9-9A36-0445-A0A4-1B82FF7CB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World Lung day on September 25 is a day of awareness and appreciation for lung health, a change for us to come together and promote improved lung health around the world</a:t>
            </a:r>
          </a:p>
          <a:p>
            <a:r>
              <a:rPr lang="en-US" dirty="0"/>
              <a:t>Indonesia Respiratory Society (ISR) has 1,282 pulmonologists around Indonesia</a:t>
            </a:r>
          </a:p>
          <a:p>
            <a:r>
              <a:rPr lang="en-US" dirty="0"/>
              <a:t>ISR vision: To become a professional, integrated and leading professional organization </a:t>
            </a:r>
            <a:r>
              <a:rPr lang="en-US"/>
              <a:t>to support </a:t>
            </a:r>
            <a:r>
              <a:rPr lang="en-US" dirty="0"/>
              <a:t>the Indonesian’s lung health as high as possible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D90C1-54BC-7943-94C3-D46EAFDA4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CB40-341C-384B-87E5-9C1EB030F2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31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Vector Map of Indonesia | Download Free Vector Art | Free-Vectors">
            <a:extLst>
              <a:ext uri="{FF2B5EF4-FFF2-40B4-BE49-F238E27FC236}">
                <a16:creationId xmlns:a16="http://schemas.microsoft.com/office/drawing/2014/main" id="{820AB937-0148-3142-AAE7-54BCAF930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3526" y="865189"/>
            <a:ext cx="9134475" cy="5329237"/>
          </a:xfrm>
          <a:prstGeom prst="rect">
            <a:avLst/>
          </a:prstGeom>
          <a:noFill/>
          <a:ln w="38100">
            <a:solidFill>
              <a:schemeClr val="accent4">
                <a:lumMod val="85000"/>
                <a:lumOff val="15000"/>
              </a:schemeClr>
            </a:solidFill>
          </a:ln>
        </p:spPr>
      </p:pic>
      <p:sp>
        <p:nvSpPr>
          <p:cNvPr id="6147" name="Rectangle 48">
            <a:extLst>
              <a:ext uri="{FF2B5EF4-FFF2-40B4-BE49-F238E27FC236}">
                <a16:creationId xmlns:a16="http://schemas.microsoft.com/office/drawing/2014/main" id="{17ABE08F-2903-3549-88F9-D64811A87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9550" y="1163638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d-ID" altLang="en-US" sz="1800"/>
          </a:p>
        </p:txBody>
      </p:sp>
      <p:sp>
        <p:nvSpPr>
          <p:cNvPr id="6148" name="Rectangle 49">
            <a:extLst>
              <a:ext uri="{FF2B5EF4-FFF2-40B4-BE49-F238E27FC236}">
                <a16:creationId xmlns:a16="http://schemas.microsoft.com/office/drawing/2014/main" id="{2E0E4542-74B3-7149-B9FA-37F8E5096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9550" y="1392238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d-ID" altLang="en-US" sz="1800"/>
          </a:p>
        </p:txBody>
      </p:sp>
      <p:sp>
        <p:nvSpPr>
          <p:cNvPr id="6149" name="Rectangle 52">
            <a:extLst>
              <a:ext uri="{FF2B5EF4-FFF2-40B4-BE49-F238E27FC236}">
                <a16:creationId xmlns:a16="http://schemas.microsoft.com/office/drawing/2014/main" id="{1135AD81-1D8F-4B45-8619-233F5D54E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9550" y="1585913"/>
            <a:ext cx="2286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d-ID" altLang="en-US" sz="1800"/>
          </a:p>
        </p:txBody>
      </p:sp>
      <p:sp>
        <p:nvSpPr>
          <p:cNvPr id="6150" name="Oval 69">
            <a:extLst>
              <a:ext uri="{FF2B5EF4-FFF2-40B4-BE49-F238E27FC236}">
                <a16:creationId xmlns:a16="http://schemas.microsoft.com/office/drawing/2014/main" id="{C0A0BC6F-1FDE-DF45-8505-1ACDCD3AB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9339" y="2033589"/>
            <a:ext cx="617537" cy="388937"/>
          </a:xfrm>
          <a:prstGeom prst="ellipse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</a:rPr>
              <a:t>126</a:t>
            </a:r>
          </a:p>
        </p:txBody>
      </p:sp>
      <p:sp>
        <p:nvSpPr>
          <p:cNvPr id="6151" name="Oval 70">
            <a:extLst>
              <a:ext uri="{FF2B5EF4-FFF2-40B4-BE49-F238E27FC236}">
                <a16:creationId xmlns:a16="http://schemas.microsoft.com/office/drawing/2014/main" id="{D7E9F162-40EF-2743-997B-CCDDFFF68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9" y="3544889"/>
            <a:ext cx="498475" cy="388937"/>
          </a:xfrm>
          <a:prstGeom prst="ellipse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</a:rPr>
              <a:t>49</a:t>
            </a:r>
          </a:p>
        </p:txBody>
      </p:sp>
      <p:sp>
        <p:nvSpPr>
          <p:cNvPr id="6152" name="Oval 72">
            <a:extLst>
              <a:ext uri="{FF2B5EF4-FFF2-40B4-BE49-F238E27FC236}">
                <a16:creationId xmlns:a16="http://schemas.microsoft.com/office/drawing/2014/main" id="{8B057783-9685-7641-8328-182CEBF7A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8664" y="3335339"/>
            <a:ext cx="498475" cy="38893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10</a:t>
            </a:r>
          </a:p>
        </p:txBody>
      </p:sp>
      <p:sp>
        <p:nvSpPr>
          <p:cNvPr id="6153" name="Oval 74">
            <a:extLst>
              <a:ext uri="{FF2B5EF4-FFF2-40B4-BE49-F238E27FC236}">
                <a16:creationId xmlns:a16="http://schemas.microsoft.com/office/drawing/2014/main" id="{D579686D-55E9-B242-BEB0-6B5A8C62B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1525" y="4649789"/>
            <a:ext cx="617538" cy="388937"/>
          </a:xfrm>
          <a:prstGeom prst="ellipse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</a:rPr>
              <a:t>146</a:t>
            </a:r>
          </a:p>
        </p:txBody>
      </p:sp>
      <p:sp>
        <p:nvSpPr>
          <p:cNvPr id="6154" name="Oval 75">
            <a:extLst>
              <a:ext uri="{FF2B5EF4-FFF2-40B4-BE49-F238E27FC236}">
                <a16:creationId xmlns:a16="http://schemas.microsoft.com/office/drawing/2014/main" id="{46AFAC87-FF9F-8941-A0FB-2FF76842C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7038" y="3941764"/>
            <a:ext cx="550862" cy="3460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17</a:t>
            </a:r>
          </a:p>
        </p:txBody>
      </p:sp>
      <p:sp>
        <p:nvSpPr>
          <p:cNvPr id="6155" name="Oval 76">
            <a:extLst>
              <a:ext uri="{FF2B5EF4-FFF2-40B4-BE49-F238E27FC236}">
                <a16:creationId xmlns:a16="http://schemas.microsoft.com/office/drawing/2014/main" id="{8117B427-2FE0-1E40-8556-AECBB56DD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0339" y="3702050"/>
            <a:ext cx="617537" cy="388938"/>
          </a:xfrm>
          <a:prstGeom prst="ellipse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</a:rPr>
              <a:t>212</a:t>
            </a:r>
          </a:p>
        </p:txBody>
      </p:sp>
      <p:sp>
        <p:nvSpPr>
          <p:cNvPr id="6156" name="Oval 77">
            <a:extLst>
              <a:ext uri="{FF2B5EF4-FFF2-40B4-BE49-F238E27FC236}">
                <a16:creationId xmlns:a16="http://schemas.microsoft.com/office/drawing/2014/main" id="{B7279F67-C32A-7644-AC76-9B3DEDC7F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8764" y="4311650"/>
            <a:ext cx="498475" cy="388938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46</a:t>
            </a:r>
          </a:p>
        </p:txBody>
      </p:sp>
      <p:sp>
        <p:nvSpPr>
          <p:cNvPr id="6157" name="Oval 79">
            <a:extLst>
              <a:ext uri="{FF2B5EF4-FFF2-40B4-BE49-F238E27FC236}">
                <a16:creationId xmlns:a16="http://schemas.microsoft.com/office/drawing/2014/main" id="{1F72E0EF-DB6D-DD4F-9709-71440744C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2888" y="2498725"/>
            <a:ext cx="379412" cy="3889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158" name="Oval 81">
            <a:extLst>
              <a:ext uri="{FF2B5EF4-FFF2-40B4-BE49-F238E27FC236}">
                <a16:creationId xmlns:a16="http://schemas.microsoft.com/office/drawing/2014/main" id="{3A246581-7FC2-754E-9536-8F4B16579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75" y="4529139"/>
            <a:ext cx="617538" cy="388937"/>
          </a:xfrm>
          <a:prstGeom prst="ellipse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</a:rPr>
              <a:t>238</a:t>
            </a:r>
          </a:p>
        </p:txBody>
      </p:sp>
      <p:sp>
        <p:nvSpPr>
          <p:cNvPr id="6159" name="Oval 82">
            <a:extLst>
              <a:ext uri="{FF2B5EF4-FFF2-40B4-BE49-F238E27FC236}">
                <a16:creationId xmlns:a16="http://schemas.microsoft.com/office/drawing/2014/main" id="{5E86979D-CA16-3F40-83CE-A26EFFB70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150" y="5178426"/>
            <a:ext cx="533400" cy="411163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b="1"/>
              <a:t>14</a:t>
            </a:r>
          </a:p>
        </p:txBody>
      </p:sp>
      <p:sp>
        <p:nvSpPr>
          <p:cNvPr id="6160" name="Oval 83">
            <a:extLst>
              <a:ext uri="{FF2B5EF4-FFF2-40B4-BE49-F238E27FC236}">
                <a16:creationId xmlns:a16="http://schemas.microsoft.com/office/drawing/2014/main" id="{C67E991F-685E-1344-844F-E74CE6545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1725" y="3959225"/>
            <a:ext cx="566738" cy="433388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25</a:t>
            </a:r>
          </a:p>
        </p:txBody>
      </p:sp>
      <p:sp>
        <p:nvSpPr>
          <p:cNvPr id="6161" name="Oval 84">
            <a:extLst>
              <a:ext uri="{FF2B5EF4-FFF2-40B4-BE49-F238E27FC236}">
                <a16:creationId xmlns:a16="http://schemas.microsoft.com/office/drawing/2014/main" id="{570D9993-12D6-784F-9BCE-CD0556065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9425" y="2460625"/>
            <a:ext cx="539750" cy="433388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13</a:t>
            </a:r>
          </a:p>
        </p:txBody>
      </p:sp>
      <p:sp>
        <p:nvSpPr>
          <p:cNvPr id="6162" name="Oval 93">
            <a:extLst>
              <a:ext uri="{FF2B5EF4-FFF2-40B4-BE49-F238E27FC236}">
                <a16:creationId xmlns:a16="http://schemas.microsoft.com/office/drawing/2014/main" id="{875ED166-59D0-EF46-A0A0-121D38F4F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864" y="1506539"/>
            <a:ext cx="498475" cy="38893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53</a:t>
            </a:r>
          </a:p>
        </p:txBody>
      </p:sp>
      <p:sp>
        <p:nvSpPr>
          <p:cNvPr id="6163" name="Oval 83">
            <a:extLst>
              <a:ext uri="{FF2B5EF4-FFF2-40B4-BE49-F238E27FC236}">
                <a16:creationId xmlns:a16="http://schemas.microsoft.com/office/drawing/2014/main" id="{5E7314FE-7C23-1D43-8AB8-6AB99824F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8250" y="3740150"/>
            <a:ext cx="363538" cy="4762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164" name="Oval 83">
            <a:extLst>
              <a:ext uri="{FF2B5EF4-FFF2-40B4-BE49-F238E27FC236}">
                <a16:creationId xmlns:a16="http://schemas.microsoft.com/office/drawing/2014/main" id="{4A3F96FE-2334-0D4E-AC91-0C8F71E3F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800" y="2193925"/>
            <a:ext cx="363538" cy="4762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165" name="Oval 83">
            <a:extLst>
              <a:ext uri="{FF2B5EF4-FFF2-40B4-BE49-F238E27FC236}">
                <a16:creationId xmlns:a16="http://schemas.microsoft.com/office/drawing/2014/main" id="{55BA17CE-ED9D-C746-A762-FADD8F033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225" y="3211513"/>
            <a:ext cx="363538" cy="4762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166" name="Oval 83">
            <a:extLst>
              <a:ext uri="{FF2B5EF4-FFF2-40B4-BE49-F238E27FC236}">
                <a16:creationId xmlns:a16="http://schemas.microsoft.com/office/drawing/2014/main" id="{22FBE7DE-C2D0-9743-8D7F-C4D7A00DD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4019550"/>
            <a:ext cx="363538" cy="4762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6167" name="Oval 72">
            <a:extLst>
              <a:ext uri="{FF2B5EF4-FFF2-40B4-BE49-F238E27FC236}">
                <a16:creationId xmlns:a16="http://schemas.microsoft.com/office/drawing/2014/main" id="{1714E369-CBA6-764B-A364-085CB9914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7526" y="2941639"/>
            <a:ext cx="487363" cy="3889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6168" name="Oval 72">
            <a:extLst>
              <a:ext uri="{FF2B5EF4-FFF2-40B4-BE49-F238E27FC236}">
                <a16:creationId xmlns:a16="http://schemas.microsoft.com/office/drawing/2014/main" id="{2426B15C-1580-7542-B1F0-D050707DE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3022600"/>
            <a:ext cx="379412" cy="3889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6169" name="Oval 83">
            <a:extLst>
              <a:ext uri="{FF2B5EF4-FFF2-40B4-BE49-F238E27FC236}">
                <a16:creationId xmlns:a16="http://schemas.microsoft.com/office/drawing/2014/main" id="{A1758DA1-7D26-D944-993A-194135C79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375" y="3941764"/>
            <a:ext cx="381000" cy="3889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6170" name="Oval 72">
            <a:extLst>
              <a:ext uri="{FF2B5EF4-FFF2-40B4-BE49-F238E27FC236}">
                <a16:creationId xmlns:a16="http://schemas.microsoft.com/office/drawing/2014/main" id="{0AAD06F6-C804-F647-835A-EC26E3EE2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3326" y="2781301"/>
            <a:ext cx="379413" cy="3905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171" name="Oval 84">
            <a:extLst>
              <a:ext uri="{FF2B5EF4-FFF2-40B4-BE49-F238E27FC236}">
                <a16:creationId xmlns:a16="http://schemas.microsoft.com/office/drawing/2014/main" id="{78B36D96-1308-2B47-82D8-00BEED206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7150" y="3786189"/>
            <a:ext cx="539750" cy="4333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21</a:t>
            </a:r>
          </a:p>
        </p:txBody>
      </p:sp>
      <p:sp>
        <p:nvSpPr>
          <p:cNvPr id="6172" name="Oval 84">
            <a:extLst>
              <a:ext uri="{FF2B5EF4-FFF2-40B4-BE49-F238E27FC236}">
                <a16:creationId xmlns:a16="http://schemas.microsoft.com/office/drawing/2014/main" id="{E83FF763-1157-6E4A-8CDD-400D6B198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8563" y="2900364"/>
            <a:ext cx="525462" cy="4333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d-ID" altLang="en-US" sz="1400" b="1"/>
              <a:t>1</a:t>
            </a:r>
            <a:r>
              <a:rPr lang="en-US" altLang="en-US" sz="1400" b="1"/>
              <a:t>1</a:t>
            </a:r>
          </a:p>
        </p:txBody>
      </p:sp>
      <p:sp>
        <p:nvSpPr>
          <p:cNvPr id="6173" name="Oval 83">
            <a:extLst>
              <a:ext uri="{FF2B5EF4-FFF2-40B4-BE49-F238E27FC236}">
                <a16:creationId xmlns:a16="http://schemas.microsoft.com/office/drawing/2014/main" id="{03F339AA-6712-4D42-98E8-E40B48384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5039" y="1946275"/>
            <a:ext cx="363537" cy="4762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174" name="Line 53">
            <a:extLst>
              <a:ext uri="{FF2B5EF4-FFF2-40B4-BE49-F238E27FC236}">
                <a16:creationId xmlns:a16="http://schemas.microsoft.com/office/drawing/2014/main" id="{A5221A00-6F78-CD4D-AE94-161694C180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98875" y="4452938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" name="Line 53">
            <a:extLst>
              <a:ext uri="{FF2B5EF4-FFF2-40B4-BE49-F238E27FC236}">
                <a16:creationId xmlns:a16="http://schemas.microsoft.com/office/drawing/2014/main" id="{4347292E-4D0A-D34B-B31A-EA60435B20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70239" y="4373563"/>
            <a:ext cx="441325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6" name="Oval 71">
            <a:extLst>
              <a:ext uri="{FF2B5EF4-FFF2-40B4-BE49-F238E27FC236}">
                <a16:creationId xmlns:a16="http://schemas.microsoft.com/office/drawing/2014/main" id="{A6885FB6-E6BD-E24B-BA75-9E4D11D72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9176" y="2282825"/>
            <a:ext cx="498475" cy="388938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10</a:t>
            </a:r>
          </a:p>
        </p:txBody>
      </p:sp>
      <p:sp>
        <p:nvSpPr>
          <p:cNvPr id="6177" name="Line 60">
            <a:extLst>
              <a:ext uri="{FF2B5EF4-FFF2-40B4-BE49-F238E27FC236}">
                <a16:creationId xmlns:a16="http://schemas.microsoft.com/office/drawing/2014/main" id="{2BAE4458-741F-BC43-803E-5C40941403F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00675" y="3573464"/>
            <a:ext cx="128588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8" name="Oval 72">
            <a:extLst>
              <a:ext uri="{FF2B5EF4-FFF2-40B4-BE49-F238E27FC236}">
                <a16:creationId xmlns:a16="http://schemas.microsoft.com/office/drawing/2014/main" id="{7A252F09-1727-6144-8003-23A94B283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7638" y="5041900"/>
            <a:ext cx="379412" cy="3889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6179" name="Oval 84">
            <a:extLst>
              <a:ext uri="{FF2B5EF4-FFF2-40B4-BE49-F238E27FC236}">
                <a16:creationId xmlns:a16="http://schemas.microsoft.com/office/drawing/2014/main" id="{F959F678-EA98-5047-8281-7CB546814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5238" y="5102225"/>
            <a:ext cx="539750" cy="433388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23</a:t>
            </a:r>
          </a:p>
        </p:txBody>
      </p:sp>
      <p:sp>
        <p:nvSpPr>
          <p:cNvPr id="6180" name="Oval 72">
            <a:extLst>
              <a:ext uri="{FF2B5EF4-FFF2-40B4-BE49-F238E27FC236}">
                <a16:creationId xmlns:a16="http://schemas.microsoft.com/office/drawing/2014/main" id="{9ACA0613-4AED-2147-BDC5-6956C8ECC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1526" y="3903664"/>
            <a:ext cx="379413" cy="3889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181" name="Oval 70">
            <a:extLst>
              <a:ext uri="{FF2B5EF4-FFF2-40B4-BE49-F238E27FC236}">
                <a16:creationId xmlns:a16="http://schemas.microsoft.com/office/drawing/2014/main" id="{DA4E9A00-C3BB-AF47-93DA-D3841D1D9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26" y="2454275"/>
            <a:ext cx="498475" cy="388938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47</a:t>
            </a:r>
          </a:p>
        </p:txBody>
      </p:sp>
      <p:sp>
        <p:nvSpPr>
          <p:cNvPr id="6182" name="Oval 77">
            <a:extLst>
              <a:ext uri="{FF2B5EF4-FFF2-40B4-BE49-F238E27FC236}">
                <a16:creationId xmlns:a16="http://schemas.microsoft.com/office/drawing/2014/main" id="{1425FBB7-0D5C-8A45-A6D6-AEE3016FC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1350" y="3913189"/>
            <a:ext cx="617538" cy="388937"/>
          </a:xfrm>
          <a:prstGeom prst="ellipse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</a:rPr>
              <a:t>109</a:t>
            </a:r>
          </a:p>
        </p:txBody>
      </p:sp>
      <p:sp>
        <p:nvSpPr>
          <p:cNvPr id="6183" name="Oval 77">
            <a:extLst>
              <a:ext uri="{FF2B5EF4-FFF2-40B4-BE49-F238E27FC236}">
                <a16:creationId xmlns:a16="http://schemas.microsoft.com/office/drawing/2014/main" id="{1DFACED7-AC17-F149-ADAA-37345AB58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9088" y="4757739"/>
            <a:ext cx="500062" cy="39052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16</a:t>
            </a:r>
          </a:p>
        </p:txBody>
      </p:sp>
      <p:sp>
        <p:nvSpPr>
          <p:cNvPr id="6184" name="Line 53">
            <a:extLst>
              <a:ext uri="{FF2B5EF4-FFF2-40B4-BE49-F238E27FC236}">
                <a16:creationId xmlns:a16="http://schemas.microsoft.com/office/drawing/2014/main" id="{8F01FF8C-8870-C246-9811-E4B749284B1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65625" y="4649789"/>
            <a:ext cx="128588" cy="173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" name="Line 60">
            <a:extLst>
              <a:ext uri="{FF2B5EF4-FFF2-40B4-BE49-F238E27FC236}">
                <a16:creationId xmlns:a16="http://schemas.microsoft.com/office/drawing/2014/main" id="{4B3BE994-E2D1-4240-A28D-713BAFE4A5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51351" y="4143375"/>
            <a:ext cx="85725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6" name="Line 60">
            <a:extLst>
              <a:ext uri="{FF2B5EF4-FFF2-40B4-BE49-F238E27FC236}">
                <a16:creationId xmlns:a16="http://schemas.microsoft.com/office/drawing/2014/main" id="{F6F96CC5-1415-E04B-B271-EFFD3BDF601B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4365626"/>
            <a:ext cx="19050" cy="244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7" name="Line 66">
            <a:extLst>
              <a:ext uri="{FF2B5EF4-FFF2-40B4-BE49-F238E27FC236}">
                <a16:creationId xmlns:a16="http://schemas.microsoft.com/office/drawing/2014/main" id="{A6F49C69-3BEA-124C-ABB3-D91B49006C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54638" y="4714875"/>
            <a:ext cx="106362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8" name="Oval 84">
            <a:extLst>
              <a:ext uri="{FF2B5EF4-FFF2-40B4-BE49-F238E27FC236}">
                <a16:creationId xmlns:a16="http://schemas.microsoft.com/office/drawing/2014/main" id="{14D16A11-7EB4-3A4C-A590-8F4034F1E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375" y="2752725"/>
            <a:ext cx="539750" cy="433388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27</a:t>
            </a:r>
          </a:p>
        </p:txBody>
      </p:sp>
      <p:sp>
        <p:nvSpPr>
          <p:cNvPr id="6189" name="Oval 84">
            <a:extLst>
              <a:ext uri="{FF2B5EF4-FFF2-40B4-BE49-F238E27FC236}">
                <a16:creationId xmlns:a16="http://schemas.microsoft.com/office/drawing/2014/main" id="{9E0C7E30-151D-A44B-8973-193CECB96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75" y="2244725"/>
            <a:ext cx="400050" cy="43338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6190" name="Oval 79">
            <a:extLst>
              <a:ext uri="{FF2B5EF4-FFF2-40B4-BE49-F238E27FC236}">
                <a16:creationId xmlns:a16="http://schemas.microsoft.com/office/drawing/2014/main" id="{F4D3F9E7-1B36-3949-9BD8-16A0C782A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438" y="2730500"/>
            <a:ext cx="379412" cy="3889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191" name="Line 60">
            <a:extLst>
              <a:ext uri="{FF2B5EF4-FFF2-40B4-BE49-F238E27FC236}">
                <a16:creationId xmlns:a16="http://schemas.microsoft.com/office/drawing/2014/main" id="{5869F270-1347-954A-917B-8B1FA88886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79850" y="3933825"/>
            <a:ext cx="234950" cy="273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2" name="Line 60">
            <a:extLst>
              <a:ext uri="{FF2B5EF4-FFF2-40B4-BE49-F238E27FC236}">
                <a16:creationId xmlns:a16="http://schemas.microsoft.com/office/drawing/2014/main" id="{AE5091BC-A780-DC46-B1E4-0CE513203FB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62725" y="3022601"/>
            <a:ext cx="211138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3" name="Line 53">
            <a:extLst>
              <a:ext uri="{FF2B5EF4-FFF2-40B4-BE49-F238E27FC236}">
                <a16:creationId xmlns:a16="http://schemas.microsoft.com/office/drawing/2014/main" id="{C9B244CB-8569-C541-8D6E-9090B71B35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89314" y="3906839"/>
            <a:ext cx="128587" cy="173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4" name="Text Box 51">
            <a:extLst>
              <a:ext uri="{FF2B5EF4-FFF2-40B4-BE49-F238E27FC236}">
                <a16:creationId xmlns:a16="http://schemas.microsoft.com/office/drawing/2014/main" id="{CEED84EB-B178-A942-8E40-450B5FDC4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8313" y="1089025"/>
            <a:ext cx="823912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8048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048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048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04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04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04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04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04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04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1200" b="1"/>
              <a:t>=   1 – 10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1200" b="1"/>
              <a:t>= 11 – </a:t>
            </a:r>
            <a:r>
              <a:rPr lang="id-ID" altLang="en-US" sz="1200" b="1"/>
              <a:t>50</a:t>
            </a:r>
            <a:endParaRPr lang="en-US" altLang="en-US" sz="1200" b="1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1200" b="1"/>
              <a:t>=  &gt; 50</a:t>
            </a:r>
          </a:p>
        </p:txBody>
      </p:sp>
      <p:sp>
        <p:nvSpPr>
          <p:cNvPr id="6195" name="Text Box 3">
            <a:extLst>
              <a:ext uri="{FF2B5EF4-FFF2-40B4-BE49-F238E27FC236}">
                <a16:creationId xmlns:a16="http://schemas.microsoft.com/office/drawing/2014/main" id="{BC549920-5EC9-0F4B-A2FB-56E02790F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8664" y="287914"/>
            <a:ext cx="5543505" cy="430887"/>
          </a:xfrm>
          <a:prstGeom prst="rect">
            <a:avLst/>
          </a:prstGeom>
          <a:noFill/>
          <a:ln>
            <a:noFill/>
          </a:ln>
          <a:effectLst>
            <a:outerShdw dist="127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/>
              <a:t>Pulmonologist Distribution in Indonesia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AA53CC-9F31-4141-86A0-1DC78C2DA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060" y="1596629"/>
            <a:ext cx="209579" cy="20716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8EAD5-AFDD-204F-A6D3-F7C89278B173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00B050"/>
            </a:solidFill>
          </a:ln>
        </p:spPr>
        <p:txBody>
          <a:bodyPr/>
          <a:lstStyle/>
          <a:p>
            <a:r>
              <a:rPr lang="en-US" dirty="0"/>
              <a:t>ISR World Lung Day 2021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4CEEA-4987-D24A-877D-7C746B21E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Pulmonologist</a:t>
            </a:r>
          </a:p>
          <a:p>
            <a:pPr lvl="1"/>
            <a:r>
              <a:rPr lang="en-US" dirty="0"/>
              <a:t>Updated Lung disease webinar</a:t>
            </a:r>
          </a:p>
          <a:p>
            <a:r>
              <a:rPr lang="en-US" dirty="0"/>
              <a:t>For Community</a:t>
            </a:r>
          </a:p>
          <a:p>
            <a:pPr lvl="1"/>
            <a:r>
              <a:rPr lang="en-US" dirty="0"/>
              <a:t>Community engagement</a:t>
            </a:r>
          </a:p>
          <a:p>
            <a:pPr lvl="1"/>
            <a:r>
              <a:rPr lang="en-US" dirty="0"/>
              <a:t>Webinar education</a:t>
            </a:r>
          </a:p>
          <a:p>
            <a:pPr lvl="1"/>
            <a:r>
              <a:rPr lang="en-US" dirty="0"/>
              <a:t>Talk show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1678B-0119-3347-9F9A-EA9CEDF90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CB40-341C-384B-87E5-9C1EB030F2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77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6FD4D-78B7-2849-B91B-5926DA78D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Indonesian Respiratory Society: Malang Region (1)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4B932E5-610A-8E4B-BA40-A9EA3A736E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3144521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6F87E0-1DA0-9341-8FDD-A1725C2E2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721" y="2355882"/>
            <a:ext cx="3686144" cy="36861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2D0263-57A9-8C41-802D-36FD8E17A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865" y="2994885"/>
            <a:ext cx="4266319" cy="240813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0CE7E7-1A61-4744-8177-7EAA3C822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CB40-341C-384B-87E5-9C1EB030F2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41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A8A98-4DCB-ED43-805C-8EB6A970A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Indonesian Respiratory Society: Malang Region (2)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EBD268A-9874-9C42-8D61-17DD0DEF3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496" y="1690688"/>
            <a:ext cx="4351338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12AA9B-D865-5A4A-A177-5FB3BF753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834" y="1629925"/>
            <a:ext cx="3577418" cy="44728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8F36EF-39BF-FB49-9312-ACF178BF7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252" y="2127527"/>
            <a:ext cx="3477660" cy="34776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3F6062-3377-244E-B71F-0245B767F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CB40-341C-384B-87E5-9C1EB030F2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65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E1DEA-5D2F-3B48-97C2-862330C6C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Indonesian Respiratory Society: Malang Region (3)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9966AD-5DD1-FF45-BFE2-C56FF9320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9428" y="1573834"/>
            <a:ext cx="1631751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AC3E18-A341-0C40-A199-B7FC3CFA4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244" y="1690688"/>
            <a:ext cx="3958603" cy="3958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9F3F45-CEE9-CF46-B5D9-F7E8EB1B1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913" y="2051421"/>
            <a:ext cx="4850296" cy="268566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8BABF4-B338-5649-8F1E-6FEE6B918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CB40-341C-384B-87E5-9C1EB030F2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74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C1D60-C540-CE41-A8C3-2B0364E08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Indonesian Respiratory Society: Malang Region (4)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2A5990-3C35-1741-AD4B-A11764D04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238" y="1690688"/>
            <a:ext cx="4351338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C40042-DCE3-B74F-9037-E474DCC86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838" y="2438400"/>
            <a:ext cx="3648697" cy="3648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7C5FCD-A615-1F4B-BA3B-4D46713C3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8541" y="2550076"/>
            <a:ext cx="3548270" cy="354827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E34ACF-11E9-E341-B90F-4A7EA50AF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CB40-341C-384B-87E5-9C1EB030F2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52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83707-EEF9-404C-BD95-6160D6A89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Indonesian Respiratory Society: Malang Region (5)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5BC180-98E5-954F-9FFD-BD4ABBC9C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25697"/>
            <a:ext cx="4351338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C55F57-AFD5-8149-B602-E795EC061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234" y="2652640"/>
            <a:ext cx="4713766" cy="3484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9393E7-EB38-0945-82CC-A42BFDC2D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339" y="2116212"/>
            <a:ext cx="3134342" cy="436082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D094E2-9454-CA49-98FD-67C706FAA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CB40-341C-384B-87E5-9C1EB030F2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41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254</Words>
  <Application>Microsoft Office PowerPoint</Application>
  <PresentationFormat>Widescreen</PresentationFormat>
  <Paragraphs>77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 World Lung Day Report 2021</vt:lpstr>
      <vt:lpstr>World Lung Day 2021</vt:lpstr>
      <vt:lpstr>PowerPoint Presentation</vt:lpstr>
      <vt:lpstr>ISR World Lung Day 2021 Activity</vt:lpstr>
      <vt:lpstr>Indonesian Respiratory Society: Malang Region (1) </vt:lpstr>
      <vt:lpstr>Indonesian Respiratory Society: Malang Region (2)</vt:lpstr>
      <vt:lpstr>Indonesian Respiratory Society: Malang Region (3)</vt:lpstr>
      <vt:lpstr>Indonesian Respiratory Society: Malang Region (4)</vt:lpstr>
      <vt:lpstr>Indonesian Respiratory Society: Malang Region (5)</vt:lpstr>
      <vt:lpstr>Indonesian Respiratory Society: Banten Region</vt:lpstr>
      <vt:lpstr>Indonesian Respiratory Society: East Java Region</vt:lpstr>
      <vt:lpstr>Indonesian Respiratory Society: Jakarta Region </vt:lpstr>
      <vt:lpstr>Indonesian Respiratory Society: Lampung Region </vt:lpstr>
      <vt:lpstr>Indonesian Respiratory Society: Lampung Region (2)</vt:lpstr>
      <vt:lpstr>Indonesian Respiratory Society: Kalimantan Region</vt:lpstr>
      <vt:lpstr>Indonesian Respiratory Society: Lombok Region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Laporan World Lung Day</dc:title>
  <dc:creator>Microsoft Office User</dc:creator>
  <cp:lastModifiedBy>Cochrane </cp:lastModifiedBy>
  <cp:revision>11</cp:revision>
  <dcterms:created xsi:type="dcterms:W3CDTF">2021-12-03T04:26:40Z</dcterms:created>
  <dcterms:modified xsi:type="dcterms:W3CDTF">2021-12-08T06:29:25Z</dcterms:modified>
</cp:coreProperties>
</file>